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67" r:id="rId14"/>
    <p:sldId id="271" r:id="rId15"/>
    <p:sldId id="272" r:id="rId16"/>
    <p:sldId id="274" r:id="rId17"/>
    <p:sldId id="276" r:id="rId18"/>
    <p:sldId id="275" r:id="rId19"/>
    <p:sldId id="277" r:id="rId20"/>
    <p:sldId id="278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CE22B-07F2-40B5-877D-4562CF4A0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BCA235C-C5A0-40D3-AC97-1255A365D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9ABBF4-724B-41D7-9D0A-2696FBF43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EBDB44-A9F9-41F2-BA62-880F959F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92E242-D18F-442A-AEFA-4FA61251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11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A6D83A-1E66-4508-8AD2-0DE2B674D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F5C6A0-085F-4611-A1B6-91040DCBB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15A5DF-5316-4DE5-BFC4-8A36B59A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078EF6-25C7-4A0C-9D5C-66711FAB7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BC9119-A1D8-4776-B13C-DE0331B35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66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D9B45-0F2C-4B96-BE3E-EE36E2332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257504-71DD-49A5-ABCD-1F278BD3D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DE9507-F5B5-450B-935D-C460DFDA8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00098E-BFF9-412F-BEEA-8D4C9D684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5ABC6-E427-4988-897D-187634D07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5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7F7C1F-7C9A-4EC6-A617-FFCF30D7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BFFC7B-160E-4813-903A-886AECA3F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52FD42-83CB-4A0F-9578-BE5B85C4C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B250DE-C2F1-4E1C-9B5A-812E10AE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03EDEC-184A-4177-97FA-C10C6E66D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8BB6EC-51BB-44F4-AC5A-C96C52A7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65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6F29EA-2161-423A-A5B0-835C632A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70B4C4-115E-4F39-AAC9-2CC83CECD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9F83D5-4E91-4C87-A4CF-238A6EE7C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F2305D-1758-402C-8CF8-94D3D2F59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126D21A-75A8-46D9-9A8C-E45B107FF8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845779D-EEB5-48DA-99DA-2557A5FE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26DFAD0-BDBB-4C0D-ACE1-678A483FB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22912FB-6917-481E-90D7-5CD05F15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571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6F8EF6-6D85-452F-BAC5-BCBD590F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DED3DE-2179-4DDF-8BEB-E72989E11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46A6B6-B1B6-403E-B265-3E643C289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1847D9-64EA-4213-A294-C1CB6FD9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96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EA59C6-0452-4038-930D-0D1C284E9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E768AE1-4706-4BAA-8176-8D1E4DA48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6859F5-4BAC-439E-8259-FDD221144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48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64FBB-E714-419C-8F63-7F742AF3B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ED1C4F-2B43-4EA9-9E67-8DB96316E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8BE73A-7A7F-41E7-8CBD-4F3E8E030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7E6DC2-E7DF-4C55-AA31-18ECAE9D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E8AF1D-E55B-4097-A690-A34225A5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497BB0-9021-42A3-8032-24127A8B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6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CC4205-F6C9-4FB1-A567-596B47DD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A8D1C2-E2D9-457D-86A6-A000812EC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6656C6-9609-4422-A188-1187C48EA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0AAE62-2804-441D-A084-DECE143B4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0FC46B-787D-448B-89FA-35DA32F52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AC3ABD-91D8-4293-BD03-D20056DD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568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55887-994C-4F8A-9961-B7239A471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7D76AD-C0DC-4D53-8F83-E9E20FCAB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CA3582-15F2-41AB-AD62-F06331195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A762F5-7463-4902-AEB6-DBB10E7D4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FBD10A-5ABD-4D60-921A-089B3D88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25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BE414E1-8C37-41CF-B695-09C29B76CD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6A9519-63E5-4983-A4FB-19AC42DA9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00B30C-AF72-4AD9-912A-6354F6E6A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EA8FA1-7C72-4B21-9CC2-868C851F7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DBBE51-B3B7-4B09-998B-FA47DAB2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84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DC1845C-8C32-4E46-A43D-3DE838B3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18A26D-9060-467C-8EB3-0969DC577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8F647D-D053-457B-AFDC-86E0F06C8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FBB57-EDE4-4C21-8A11-B2702AA58369}" type="datetimeFigureOut">
              <a:rPr lang="fr-FR" smtClean="0"/>
              <a:t>13/09/2021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68DEAE-4EC9-439E-87B7-035122009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1AC8C8-D52F-434C-9D81-CDB517BA25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DF6BD-0DAD-41C4-ADC4-C9709B38F1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13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tendancefloue.ne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filmcomposite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um.affinity.serif.com/index.php?/topic/146276-how-to-make-an-image-consisting-of-film-grains-using-affinity-photo" TargetMode="External"/><Relationship Id="rId2" Type="http://schemas.openxmlformats.org/officeDocument/2006/relationships/hyperlink" Target="https://www.filmcomposite.com/free-film-asset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9B72B57-0841-44BB-91B5-5F3EB235A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44" y="3509962"/>
            <a:ext cx="5022056" cy="33480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E304382-545D-4DAE-B8E5-17A61AF45F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/>
              <a:t>Ajouter du grain à ses photos numériques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4369564-A099-4B84-8524-820BAEC440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/>
              <a:t>Le pourquoi et le comment</a:t>
            </a:r>
          </a:p>
        </p:txBody>
      </p:sp>
    </p:spTree>
    <p:extLst>
      <p:ext uri="{BB962C8B-B14F-4D97-AF65-F5344CB8AC3E}">
        <p14:creationId xmlns:p14="http://schemas.microsoft.com/office/powerpoint/2010/main" val="3046328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31A852-56A3-44FD-9E03-452471A88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A34812-09B8-4474-A630-2922A1F75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37332D-3908-4247-A857-C17D49983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25613"/>
            <a:ext cx="4589463" cy="47510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3DF118-FEBB-4042-9760-E2ECE2EE3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800" y="1690688"/>
            <a:ext cx="4597518" cy="475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8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474101-17C1-4DB8-81EA-8E0D74D57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Motivations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EB45C3-17ED-4EE3-845E-2D603802B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L’ajout de grain a pour conséquence de dégrader la qualité technique des photos</a:t>
            </a:r>
          </a:p>
          <a:p>
            <a:r>
              <a:rPr lang="fr-FR" dirty="0"/>
              <a:t>Les </a:t>
            </a:r>
            <a:r>
              <a:rPr lang="fr-FR" dirty="0" err="1"/>
              <a:t>fabriquants</a:t>
            </a:r>
            <a:r>
              <a:rPr lang="fr-FR" dirty="0"/>
              <a:t> dépensent un pognon de dingue en R&amp;D</a:t>
            </a:r>
          </a:p>
          <a:p>
            <a:pPr lvl="1"/>
            <a:r>
              <a:rPr lang="fr-FR" dirty="0"/>
              <a:t>Pour augmenter le nombre de pixels des capteurs</a:t>
            </a:r>
          </a:p>
          <a:p>
            <a:pPr lvl="1"/>
            <a:r>
              <a:rPr lang="fr-FR" dirty="0"/>
              <a:t>pour améliorer le rapport signal/bruit des capteurs, </a:t>
            </a:r>
          </a:p>
          <a:p>
            <a:pPr lvl="1"/>
            <a:r>
              <a:rPr lang="fr-FR" dirty="0"/>
              <a:t>pour améliorer le piqué des objectifs</a:t>
            </a:r>
          </a:p>
          <a:p>
            <a:r>
              <a:rPr lang="fr-FR" dirty="0"/>
              <a:t>Pourquoi diable saboter ce beau travail d’ingénieur?</a:t>
            </a:r>
          </a:p>
        </p:txBody>
      </p:sp>
    </p:spTree>
    <p:extLst>
      <p:ext uri="{BB962C8B-B14F-4D97-AF65-F5344CB8AC3E}">
        <p14:creationId xmlns:p14="http://schemas.microsoft.com/office/powerpoint/2010/main" val="207978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704D6A-F67C-45FB-93A0-22C15E88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Parti pris esthétique et expressif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110669-E4E5-4B8C-AF8E-CC95C27DB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169253"/>
            <a:ext cx="10515600" cy="4351338"/>
          </a:xfrm>
        </p:spPr>
        <p:txBody>
          <a:bodyPr/>
          <a:lstStyle/>
          <a:p>
            <a:r>
              <a:rPr lang="fr-FR" dirty="0"/>
              <a:t>Pour la beauté intrinsèque du grain argentique en particulier et du flou en général</a:t>
            </a:r>
          </a:p>
          <a:p>
            <a:pPr lvl="1"/>
            <a:r>
              <a:rPr lang="fr-FR" dirty="0"/>
              <a:t>Un contre-pied à l’injonction à toujours plus de précision clinique, de netteté absolue, d’exactitude froide et implacable.</a:t>
            </a:r>
          </a:p>
          <a:p>
            <a:pPr lvl="1"/>
            <a:r>
              <a:rPr lang="fr-FR" dirty="0"/>
              <a:t>Exemple  : collectif « Tendance flou » (</a:t>
            </a:r>
            <a:r>
              <a:rPr lang="fr-FR" dirty="0">
                <a:hlinkClick r:id="rId2"/>
              </a:rPr>
              <a:t>https://tendancefloue.net/</a:t>
            </a:r>
            <a:r>
              <a:rPr lang="fr-FR" dirty="0"/>
              <a:t>)</a:t>
            </a:r>
          </a:p>
          <a:p>
            <a:pPr lvl="1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E3AE21-0785-4B07-9F03-C2087AC5C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48025"/>
            <a:ext cx="6403154" cy="30638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F6102B-7CAA-4172-AC23-F3C2B45FB0A3}"/>
              </a:ext>
            </a:extLst>
          </p:cNvPr>
          <p:cNvSpPr txBox="1"/>
          <p:nvPr/>
        </p:nvSpPr>
        <p:spPr>
          <a:xfrm>
            <a:off x="1854200" y="6308209"/>
            <a:ext cx="3070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Grégoire Eloy Prix </a:t>
            </a:r>
            <a:r>
              <a:rPr lang="fr-FR" dirty="0" err="1"/>
              <a:t>Nièpce</a:t>
            </a:r>
            <a:r>
              <a:rPr lang="fr-FR" dirty="0"/>
              <a:t> 2021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95FE33-8118-436E-9D53-8C530BB83D00}"/>
              </a:ext>
            </a:extLst>
          </p:cNvPr>
          <p:cNvSpPr txBox="1"/>
          <p:nvPr/>
        </p:nvSpPr>
        <p:spPr>
          <a:xfrm>
            <a:off x="6007100" y="3344922"/>
            <a:ext cx="5727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/>
              <a:t>“Il y a cependant une sorte de philosophie derrière cette « tendance ».</a:t>
            </a:r>
            <a:br>
              <a:rPr lang="fr-FR" i="1"/>
            </a:br>
            <a:r>
              <a:rPr lang="fr-FR" i="1"/>
              <a:t>Derrière le « flou », il y a l’intuition d’une mise au point impossible sur le réel, l’impossibilité de rendre compte du monde dans sa fluidité, son éphémérité, son inexactitude – et donc d’en être témoin et d’en porter témoignage. C’est le parti-pris d’en saisir le mouvement, le mode d’apparition, dans une sorte d’anamorphose et d’improvisation.”</a:t>
            </a:r>
            <a:br>
              <a:rPr lang="fr-FR"/>
            </a:br>
            <a:r>
              <a:rPr lang="fr-FR" b="1"/>
              <a:t>Jean Baudrillard</a:t>
            </a:r>
            <a:r>
              <a:rPr lang="fr-FR"/>
              <a:t>, philosophe</a:t>
            </a:r>
          </a:p>
        </p:txBody>
      </p:sp>
    </p:spTree>
    <p:extLst>
      <p:ext uri="{BB962C8B-B14F-4D97-AF65-F5344CB8AC3E}">
        <p14:creationId xmlns:p14="http://schemas.microsoft.com/office/powerpoint/2010/main" val="11979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02B78-1F01-4C1A-91DB-25AA3AD24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Genre photographique :</a:t>
            </a:r>
            <a:br>
              <a:rPr lang="fr-FR" dirty="0"/>
            </a:br>
            <a:r>
              <a:rPr lang="fr-FR" dirty="0"/>
              <a:t>Photographie de vieux trucs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84AAC-F84A-41A1-80F2-ABE0D139C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00700" cy="4351338"/>
          </a:xfrm>
        </p:spPr>
        <p:txBody>
          <a:bodyPr/>
          <a:lstStyle/>
          <a:p>
            <a:r>
              <a:rPr lang="fr-FR" dirty="0"/>
              <a:t>Parce que lorsqu’on photographie des vieux trucs, on peut avoir envie d’avoir le rendu d’une vieille photo</a:t>
            </a:r>
          </a:p>
          <a:p>
            <a:endParaRPr lang="fr-FR" dirty="0"/>
          </a:p>
          <a:p>
            <a:r>
              <a:rPr lang="fr-FR" dirty="0"/>
              <a:t>Homogénéité sujet - rendu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F15914-070B-4A42-9F28-B046A1B1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232" y="1898151"/>
            <a:ext cx="4407568" cy="454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4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3FAFE-44A8-48EB-8B32-8C589B90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Faire « à la manière de »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1DEE75F-5B6C-47F3-A083-ADB60A8CC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79" y="1690688"/>
            <a:ext cx="3843838" cy="3843838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23D3B9-86F8-4828-A707-F93CF6B61E0A}"/>
              </a:ext>
            </a:extLst>
          </p:cNvPr>
          <p:cNvSpPr txBox="1"/>
          <p:nvPr/>
        </p:nvSpPr>
        <p:spPr>
          <a:xfrm>
            <a:off x="1034715" y="5678905"/>
            <a:ext cx="19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Michael </a:t>
            </a:r>
            <a:r>
              <a:rPr lang="fr-FR" dirty="0" err="1"/>
              <a:t>Ackerman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BED120-589D-4F9E-98F7-D65CA7AEF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833" y="1963593"/>
            <a:ext cx="4498798" cy="29308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A48EBF-F1F9-45C2-B78B-16E2C005558C}"/>
              </a:ext>
            </a:extLst>
          </p:cNvPr>
          <p:cNvSpPr txBox="1"/>
          <p:nvPr/>
        </p:nvSpPr>
        <p:spPr>
          <a:xfrm>
            <a:off x="5411357" y="5678905"/>
            <a:ext cx="136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Johan Soussi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2666C2-2871-4E3D-A4C7-8396FCC15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658" y="1831056"/>
            <a:ext cx="3301863" cy="336031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2EA7272-FB7D-4BF1-AE7D-34B0A02E8DFE}"/>
              </a:ext>
            </a:extLst>
          </p:cNvPr>
          <p:cNvSpPr txBox="1"/>
          <p:nvPr/>
        </p:nvSpPr>
        <p:spPr>
          <a:xfrm>
            <a:off x="9787999" y="5678905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Sébastien Roy</a:t>
            </a:r>
          </a:p>
        </p:txBody>
      </p:sp>
    </p:spTree>
    <p:extLst>
      <p:ext uri="{BB962C8B-B14F-4D97-AF65-F5344CB8AC3E}">
        <p14:creationId xmlns:p14="http://schemas.microsoft.com/office/powerpoint/2010/main" val="1550866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7C9C6-E6FE-4504-97F8-89C75C61D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Faussaire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E1F9D-151D-42C4-8E84-E7CEE26E5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Vous voulez vendre votre photo faite à l’iPhone 12 comme étant un authentique Doisneau.</a:t>
            </a:r>
          </a:p>
          <a:p>
            <a:pPr lvl="1"/>
            <a:r>
              <a:rPr lang="fr-FR" dirty="0"/>
              <a:t>Mais cela n’engage que vous</a:t>
            </a:r>
          </a:p>
          <a:p>
            <a:pPr lvl="1"/>
            <a:r>
              <a:rPr lang="fr-FR" dirty="0"/>
              <a:t>Ne dites pas que c’est moi qui vous ai expliqué comment faire</a:t>
            </a:r>
          </a:p>
        </p:txBody>
      </p:sp>
    </p:spTree>
    <p:extLst>
      <p:ext uri="{BB962C8B-B14F-4D97-AF65-F5344CB8AC3E}">
        <p14:creationId xmlns:p14="http://schemas.microsoft.com/office/powerpoint/2010/main" val="1685555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6E690-A7B8-4F4F-9965-624FCC4F8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Homogénéiser une série de photo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DE7CCD-5A99-4CAE-A3C3-DA2DD972E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Vous avez commencé une série de photo en argentique</a:t>
            </a:r>
          </a:p>
          <a:p>
            <a:pPr lvl="1"/>
            <a:r>
              <a:rPr lang="fr-FR" dirty="0"/>
              <a:t>Vous tombez sur LE sujet qui permet de compléter votre série</a:t>
            </a:r>
          </a:p>
          <a:p>
            <a:pPr lvl="1"/>
            <a:r>
              <a:rPr lang="fr-FR" dirty="0"/>
              <a:t>MAIS vous n’avez à ce moment qu’un appareil numérique sous la main</a:t>
            </a:r>
          </a:p>
          <a:p>
            <a:pPr lvl="1"/>
            <a:r>
              <a:rPr lang="fr-FR" dirty="0"/>
              <a:t>Il va bien falloir modifier le rendu numérique pour l’homogénéiser avec le reste</a:t>
            </a:r>
          </a:p>
          <a:p>
            <a:endParaRPr lang="fr-FR" dirty="0"/>
          </a:p>
          <a:p>
            <a:r>
              <a:rPr lang="fr-FR" dirty="0"/>
              <a:t>Autre exemple : </a:t>
            </a:r>
            <a:r>
              <a:rPr lang="fr-FR" dirty="0" err="1"/>
              <a:t>Sebastião</a:t>
            </a:r>
            <a:r>
              <a:rPr lang="fr-FR" dirty="0"/>
              <a:t> Salgado</a:t>
            </a:r>
          </a:p>
          <a:p>
            <a:pPr lvl="1"/>
            <a:r>
              <a:rPr lang="fr-FR" dirty="0"/>
              <a:t>Qui a détecté son passage au numérique ?</a:t>
            </a:r>
          </a:p>
        </p:txBody>
      </p:sp>
    </p:spTree>
    <p:extLst>
      <p:ext uri="{BB962C8B-B14F-4D97-AF65-F5344CB8AC3E}">
        <p14:creationId xmlns:p14="http://schemas.microsoft.com/office/powerpoint/2010/main" val="45368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CB718-D34C-4312-8184-C7DF453F2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Préparer un négatif pour tirage contact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F2B9B7B-F04D-4D2B-8FF4-C9E736462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52" y="2915653"/>
            <a:ext cx="4543457" cy="2626686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F99E37-E6C0-403D-9D72-B76DD87A5C31}"/>
              </a:ext>
            </a:extLst>
          </p:cNvPr>
          <p:cNvSpPr txBox="1"/>
          <p:nvPr/>
        </p:nvSpPr>
        <p:spPr>
          <a:xfrm>
            <a:off x="838200" y="2051634"/>
            <a:ext cx="11000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Lorsque le procédé, la chimie, ont un contraste trop important, il est possible de créer un tramage pour étendre la palette de nuances.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340577-52F7-4AD3-A4BF-A7803BDD8301}"/>
              </a:ext>
            </a:extLst>
          </p:cNvPr>
          <p:cNvSpPr txBox="1"/>
          <p:nvPr/>
        </p:nvSpPr>
        <p:spPr>
          <a:xfrm>
            <a:off x="1355558" y="5760027"/>
            <a:ext cx="4067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Trame d’imprimerie, disposition régulière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C0523C-CA30-47FE-9C73-0CE4E3571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949" y="2805949"/>
            <a:ext cx="3302651" cy="270817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B68648C-EB30-4490-A843-7358942F7754}"/>
              </a:ext>
            </a:extLst>
          </p:cNvPr>
          <p:cNvSpPr txBox="1"/>
          <p:nvPr/>
        </p:nvSpPr>
        <p:spPr>
          <a:xfrm>
            <a:off x="7299158" y="5760027"/>
            <a:ext cx="380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Grain argentique, disposition aléatoire</a:t>
            </a:r>
          </a:p>
        </p:txBody>
      </p:sp>
    </p:spTree>
    <p:extLst>
      <p:ext uri="{BB962C8B-B14F-4D97-AF65-F5344CB8AC3E}">
        <p14:creationId xmlns:p14="http://schemas.microsoft.com/office/powerpoint/2010/main" val="2360937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C25F33-BDEB-442D-A123-1100DCFF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Méthodes d’ajout de grain argentique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ED3F24-742D-4EA2-87F4-D605BB9D3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Qualités minimales attendues de la méthode</a:t>
            </a:r>
          </a:p>
          <a:p>
            <a:pPr lvl="1"/>
            <a:r>
              <a:rPr lang="fr-FR" dirty="0"/>
              <a:t>Respect de la courbe tonale :</a:t>
            </a:r>
          </a:p>
          <a:p>
            <a:pPr lvl="2"/>
            <a:r>
              <a:rPr lang="fr-FR" dirty="0"/>
              <a:t>Les blancs restent blancs</a:t>
            </a:r>
          </a:p>
          <a:p>
            <a:pPr lvl="2"/>
            <a:r>
              <a:rPr lang="fr-FR" dirty="0"/>
              <a:t>Les noirs restent noirs</a:t>
            </a:r>
          </a:p>
          <a:p>
            <a:pPr lvl="2"/>
            <a:r>
              <a:rPr lang="fr-FR" dirty="0"/>
              <a:t>Les gris gardent en moyenne leur niveau</a:t>
            </a:r>
          </a:p>
          <a:p>
            <a:pPr lvl="2"/>
            <a:r>
              <a:rPr lang="fr-FR" dirty="0"/>
              <a:t>Rien à voir avec Zemmour</a:t>
            </a:r>
          </a:p>
          <a:p>
            <a:pPr lvl="1"/>
            <a:r>
              <a:rPr lang="fr-FR" dirty="0"/>
              <a:t>Réalisme</a:t>
            </a:r>
          </a:p>
          <a:p>
            <a:pPr lvl="1"/>
            <a:r>
              <a:rPr lang="fr-FR" dirty="0"/>
              <a:t>Réversibilité</a:t>
            </a:r>
          </a:p>
          <a:p>
            <a:pPr lvl="1"/>
            <a:r>
              <a:rPr lang="fr-FR" dirty="0"/>
              <a:t>Ajustable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472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5001E5-2AF7-4A12-A11C-F84BFB1B5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Méthodes à la disposition du photographe - Retoucheur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87CEB0-25F2-42D2-8AD7-B9F2FD57D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96074" cy="4351338"/>
          </a:xfrm>
        </p:spPr>
        <p:txBody>
          <a:bodyPr>
            <a:normAutofit/>
          </a:bodyPr>
          <a:lstStyle/>
          <a:p>
            <a:r>
              <a:rPr lang="fr-FR" sz="2800" dirty="0"/>
              <a:t>Filtre Photoshop</a:t>
            </a:r>
          </a:p>
          <a:p>
            <a:r>
              <a:rPr lang="fr-FR" sz="2800" dirty="0"/>
              <a:t>Plugin spécifique (</a:t>
            </a:r>
            <a:r>
              <a:rPr lang="fr-FR" sz="2800" dirty="0" err="1"/>
              <a:t>Nik</a:t>
            </a:r>
            <a:r>
              <a:rPr lang="fr-FR" sz="2800" dirty="0"/>
              <a:t> Software Silver </a:t>
            </a:r>
            <a:r>
              <a:rPr lang="fr-FR" sz="2800" dirty="0" err="1"/>
              <a:t>Effex</a:t>
            </a:r>
            <a:r>
              <a:rPr lang="fr-FR" sz="2800" dirty="0"/>
              <a:t>)</a:t>
            </a:r>
          </a:p>
          <a:p>
            <a:r>
              <a:rPr lang="fr-FR" sz="2800" dirty="0"/>
              <a:t>Ajout de bruit</a:t>
            </a:r>
          </a:p>
          <a:p>
            <a:r>
              <a:rPr lang="fr-FR" sz="2800" dirty="0"/>
              <a:t>Superposition de vraies image de grain</a:t>
            </a:r>
          </a:p>
          <a:p>
            <a:pPr lvl="1"/>
            <a:r>
              <a:rPr lang="fr-FR" dirty="0"/>
              <a:t>Applicable indépendamment de l’outil (Photoshop </a:t>
            </a:r>
            <a:r>
              <a:rPr lang="fr-FR" dirty="0" err="1"/>
              <a:t>Affinity</a:t>
            </a:r>
            <a:r>
              <a:rPr lang="fr-FR" dirty="0"/>
              <a:t> Photo, The </a:t>
            </a:r>
            <a:r>
              <a:rPr lang="fr-FR" dirty="0" err="1"/>
              <a:t>Gimp</a:t>
            </a:r>
            <a:r>
              <a:rPr lang="fr-FR" dirty="0"/>
              <a:t>, …)</a:t>
            </a:r>
          </a:p>
          <a:p>
            <a:pPr lvl="1"/>
            <a:r>
              <a:rPr lang="fr-FR" dirty="0"/>
              <a:t>Plutôt réaliste</a:t>
            </a:r>
          </a:p>
          <a:p>
            <a:pPr lvl="1"/>
            <a:r>
              <a:rPr lang="fr-FR" dirty="0"/>
              <a:t>Réversible</a:t>
            </a:r>
          </a:p>
          <a:p>
            <a:pPr lvl="1"/>
            <a:r>
              <a:rPr lang="fr-FR" dirty="0"/>
              <a:t>Pas de cout supplémentaire</a:t>
            </a:r>
          </a:p>
          <a:p>
            <a:pPr lvl="1"/>
            <a:r>
              <a:rPr lang="fr-FR" dirty="0"/>
              <a:t>Choix de la pellicule (pattern de grain)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549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5EC6E-506A-4030-9DF8-D31ED50B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Images de grain argentique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551846-7DAC-4716-BB3F-1F7AF0FB8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Disponibles gratuitement à cette adresse : </a:t>
            </a:r>
            <a:r>
              <a:rPr lang="fr-FR" sz="2800" dirty="0">
                <a:hlinkClick r:id="rId2"/>
              </a:rPr>
              <a:t>www.filmcomposite.com</a:t>
            </a:r>
            <a:endParaRPr lang="fr-FR" sz="2800" dirty="0"/>
          </a:p>
          <a:p>
            <a:pPr lvl="1"/>
            <a:r>
              <a:rPr lang="fr-FR" dirty="0"/>
              <a:t>Images de grain en 6000 x 4000 px</a:t>
            </a:r>
          </a:p>
          <a:p>
            <a:pPr lvl="1"/>
            <a:r>
              <a:rPr lang="fr-FR" dirty="0"/>
              <a:t>Nombreux types de pellicules</a:t>
            </a:r>
          </a:p>
          <a:p>
            <a:pPr lvl="2"/>
            <a:r>
              <a:rPr lang="fr-FR" dirty="0"/>
              <a:t>HP5</a:t>
            </a:r>
          </a:p>
          <a:p>
            <a:pPr lvl="2"/>
            <a:r>
              <a:rPr lang="fr-FR" dirty="0"/>
              <a:t>Tri-X</a:t>
            </a:r>
          </a:p>
          <a:p>
            <a:pPr lvl="2"/>
            <a:r>
              <a:rPr lang="fr-FR" dirty="0"/>
              <a:t>T-Max</a:t>
            </a:r>
          </a:p>
          <a:p>
            <a:pPr lvl="2"/>
            <a:r>
              <a:rPr lang="fr-FR" dirty="0"/>
              <a:t>Fuji Pro-H</a:t>
            </a:r>
          </a:p>
          <a:p>
            <a:pPr lvl="2"/>
            <a:r>
              <a:rPr lang="fr-FR" dirty="0" err="1"/>
              <a:t>Portra</a:t>
            </a:r>
            <a:endParaRPr lang="fr-FR" dirty="0"/>
          </a:p>
          <a:p>
            <a:pPr lvl="2"/>
            <a:r>
              <a:rPr lang="fr-FR" dirty="0"/>
              <a:t>…</a:t>
            </a:r>
          </a:p>
          <a:p>
            <a:pPr lvl="1"/>
            <a:r>
              <a:rPr lang="fr-FR" dirty="0"/>
              <a:t>Trop sympa les gars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F7C6FF-AC88-4772-954D-C5AE2948C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575" y="2423110"/>
            <a:ext cx="4052994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69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8CAE6-0C1F-4DA8-8432-EA2B83AB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Methode</a:t>
            </a:r>
            <a:r>
              <a:rPr lang="fr-FR" dirty="0"/>
              <a:t> de superposition, exemple </a:t>
            </a:r>
            <a:r>
              <a:rPr lang="fr-FR" dirty="0" err="1"/>
              <a:t>Affinity</a:t>
            </a:r>
            <a:r>
              <a:rPr lang="fr-FR" dirty="0"/>
              <a:t> Photo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4DEAF1-3711-4627-83D4-48CBA1AAA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Ouvrez votre image à traiter</a:t>
            </a:r>
          </a:p>
          <a:p>
            <a:r>
              <a:rPr lang="fr-FR" dirty="0"/>
              <a:t>Ouvrez l’image de grain, par exemple « Kodak_TriX_Overlay.jpg »</a:t>
            </a:r>
          </a:p>
          <a:p>
            <a:pPr lvl="1"/>
            <a:r>
              <a:rPr lang="fr-FR" dirty="0"/>
              <a:t>Roter éventuellement l’image pour l’avoir dans le même sens (portrait, paysage) que l’image à traiter</a:t>
            </a:r>
          </a:p>
          <a:p>
            <a:pPr lvl="1"/>
            <a:r>
              <a:rPr lang="fr-FR" dirty="0"/>
              <a:t>Ajuster éventuellement la résolution de l’image du grain pour l’adapter à l’image à traiter.</a:t>
            </a:r>
          </a:p>
          <a:p>
            <a:pPr lvl="2"/>
            <a:r>
              <a:rPr lang="fr-FR" dirty="0"/>
              <a:t>Exemple : rééchantillonnage de 4000 x 6000 vers 3296 x 4934 px (résolution du capteur d’un Fuji X-E2)</a:t>
            </a:r>
          </a:p>
          <a:p>
            <a:pPr lvl="1"/>
            <a:r>
              <a:rPr lang="fr-FR" dirty="0"/>
              <a:t>Il est possible également de modifier la taille de l’image du grain (homothétie) pour modifier la taille du grain</a:t>
            </a:r>
          </a:p>
        </p:txBody>
      </p:sp>
    </p:spTree>
    <p:extLst>
      <p:ext uri="{BB962C8B-B14F-4D97-AF65-F5344CB8AC3E}">
        <p14:creationId xmlns:p14="http://schemas.microsoft.com/office/powerpoint/2010/main" val="4071995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149FF-0B24-465A-A1EB-B9B6676EE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Methode</a:t>
            </a:r>
            <a:r>
              <a:rPr lang="fr-FR" dirty="0"/>
              <a:t> de superposition, exemple </a:t>
            </a:r>
            <a:r>
              <a:rPr lang="fr-FR" dirty="0" err="1"/>
              <a:t>Affinity</a:t>
            </a:r>
            <a:r>
              <a:rPr lang="fr-FR" dirty="0"/>
              <a:t> Photo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33242C-7C7E-47FE-8AE4-0F3EFD31E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031" y="1794295"/>
            <a:ext cx="7936832" cy="4351338"/>
          </a:xfrm>
        </p:spPr>
        <p:txBody>
          <a:bodyPr/>
          <a:lstStyle/>
          <a:p>
            <a:r>
              <a:rPr lang="fr-FR" dirty="0"/>
              <a:t>Copier le calque de l’image de grain dans l’image à traiter</a:t>
            </a:r>
          </a:p>
          <a:p>
            <a:r>
              <a:rPr lang="fr-FR" dirty="0"/>
              <a:t>Appliquer un calque de réglage de Niveaux, </a:t>
            </a:r>
            <a:r>
              <a:rPr lang="fr-FR" b="1" dirty="0"/>
              <a:t>sur le calque de grain</a:t>
            </a:r>
          </a:p>
          <a:p>
            <a:r>
              <a:rPr lang="fr-FR" dirty="0"/>
              <a:t>« Resserrez les niveaux » autour de la gaussienne centrale :</a:t>
            </a:r>
          </a:p>
          <a:p>
            <a:pPr lvl="1"/>
            <a:r>
              <a:rPr lang="fr-FR" dirty="0"/>
              <a:t>Niveau de noir 40%</a:t>
            </a:r>
          </a:p>
          <a:p>
            <a:pPr lvl="1"/>
            <a:r>
              <a:rPr lang="fr-FR" dirty="0"/>
              <a:t>Niveau de blanc 60 %</a:t>
            </a:r>
          </a:p>
          <a:p>
            <a:pPr lvl="1"/>
            <a:r>
              <a:rPr lang="fr-FR" dirty="0"/>
              <a:t>Le niveau moyen du grain doit être à peu près à 128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7D5154-5406-473C-9A17-5C1B8CE0D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214" y="1155158"/>
            <a:ext cx="2487623" cy="10710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770BA2-B675-4E8F-A93F-14B13F6BA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9214" y="2329825"/>
            <a:ext cx="2381548" cy="11871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403435-BCEC-403F-8446-5DD543867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4863" y="3620630"/>
            <a:ext cx="2710249" cy="30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90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55E8A-1C55-4AD6-AC6D-98F26469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de superposition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293D8C-2924-4604-8C3A-78E3DB0E2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17105" cy="4351338"/>
          </a:xfrm>
        </p:spPr>
        <p:txBody>
          <a:bodyPr/>
          <a:lstStyle/>
          <a:p>
            <a:r>
              <a:rPr lang="fr-FR" dirty="0"/>
              <a:t>Appliquer le mode de fusion « Lumière tamisée » au calque de grain</a:t>
            </a:r>
          </a:p>
          <a:p>
            <a:r>
              <a:rPr lang="fr-FR" dirty="0"/>
              <a:t>Utiliser la valeur d’opacité pour ajuster la force de l’effet</a:t>
            </a:r>
          </a:p>
          <a:p>
            <a:r>
              <a:rPr lang="fr-FR" dirty="0"/>
              <a:t>Dégustez, c’est prêt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933B3D-455F-4E34-866F-6BF8C34D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025" y="1825625"/>
            <a:ext cx="3257550" cy="1724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16565A-B765-4C2B-96EE-65C13AB81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025" y="3684587"/>
            <a:ext cx="315277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4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DF364E-E99C-4A6B-9D41-FBA9E324D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voila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6470DD-74BE-4447-A7B2-BB4390171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C’était vraiment très simple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E3386E08-914C-4F15-9145-94291F447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814" y="1690688"/>
            <a:ext cx="53194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69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7FC2F-B898-43F4-9D88-60957939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Démo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D6EBB2-CBE1-4BF7-9926-F30E7163F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Sous vos yeux ébahis</a:t>
            </a:r>
          </a:p>
        </p:txBody>
      </p:sp>
    </p:spTree>
    <p:extLst>
      <p:ext uri="{BB962C8B-B14F-4D97-AF65-F5344CB8AC3E}">
        <p14:creationId xmlns:p14="http://schemas.microsoft.com/office/powerpoint/2010/main" val="711393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585740-6761-4D2E-BF18-8842D6C52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FFBE0B-2C1F-410F-8425-AB095200B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800" dirty="0"/>
              <a:t>La méthode présentée a de nombreuses qualités</a:t>
            </a:r>
          </a:p>
          <a:p>
            <a:pPr lvl="1"/>
            <a:r>
              <a:rPr lang="fr-FR" dirty="0"/>
              <a:t>Rendu plutôt réaliste</a:t>
            </a:r>
          </a:p>
          <a:p>
            <a:pPr lvl="2"/>
            <a:r>
              <a:rPr lang="fr-FR" dirty="0"/>
              <a:t>Choix de la pellicule simulée</a:t>
            </a:r>
          </a:p>
          <a:p>
            <a:pPr lvl="1"/>
            <a:r>
              <a:rPr lang="fr-FR" dirty="0"/>
              <a:t>Préserve la courbe tonale</a:t>
            </a:r>
          </a:p>
          <a:p>
            <a:pPr lvl="1"/>
            <a:r>
              <a:rPr lang="fr-FR" dirty="0"/>
              <a:t>Ajustable</a:t>
            </a:r>
          </a:p>
          <a:p>
            <a:pPr lvl="2"/>
            <a:r>
              <a:rPr lang="fr-FR" dirty="0"/>
              <a:t>Taille</a:t>
            </a:r>
          </a:p>
          <a:p>
            <a:pPr lvl="2"/>
            <a:r>
              <a:rPr lang="fr-FR" dirty="0"/>
              <a:t>Intensité</a:t>
            </a:r>
          </a:p>
          <a:p>
            <a:pPr lvl="2"/>
            <a:r>
              <a:rPr lang="fr-FR" dirty="0"/>
              <a:t>Pattern</a:t>
            </a:r>
          </a:p>
          <a:p>
            <a:pPr lvl="1"/>
            <a:r>
              <a:rPr lang="fr-FR" dirty="0"/>
              <a:t>Réversible</a:t>
            </a:r>
          </a:p>
          <a:p>
            <a:pPr lvl="1"/>
            <a:r>
              <a:rPr lang="fr-FR" dirty="0"/>
              <a:t>Reproductible</a:t>
            </a:r>
          </a:p>
          <a:p>
            <a:pPr lvl="1"/>
            <a:r>
              <a:rPr lang="fr-FR" dirty="0"/>
              <a:t>Indépendante de l’outil (</a:t>
            </a:r>
            <a:r>
              <a:rPr lang="fr-FR" dirty="0" err="1"/>
              <a:t>Affinity</a:t>
            </a:r>
            <a:r>
              <a:rPr lang="fr-FR" dirty="0"/>
              <a:t> Photo, Photoshop, the </a:t>
            </a:r>
            <a:r>
              <a:rPr lang="fr-FR" dirty="0" err="1"/>
              <a:t>Gimp</a:t>
            </a:r>
            <a:r>
              <a:rPr lang="fr-FR" dirty="0"/>
              <a:t>, …)</a:t>
            </a:r>
          </a:p>
          <a:p>
            <a:pPr lvl="1"/>
            <a:r>
              <a:rPr lang="fr-FR" dirty="0"/>
              <a:t>Pas de cout supplémentaire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5846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BE9E7F-6C05-4CF7-9625-28BD52ABE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5A9BE6-A782-4F40-A594-6E58DFD32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La meilleure méthode pour avoir </a:t>
            </a:r>
            <a:r>
              <a:rPr lang="fr-FR" dirty="0"/>
              <a:t>un beau rendu, </a:t>
            </a:r>
            <a:r>
              <a:rPr lang="fr-FR" sz="2800" dirty="0"/>
              <a:t>très réaliste, de grain de film argentique est</a:t>
            </a:r>
          </a:p>
          <a:p>
            <a:pPr lvl="1"/>
            <a:r>
              <a:rPr lang="fr-FR" dirty="0"/>
              <a:t>De faire sa prive de vue en argentique</a:t>
            </a:r>
          </a:p>
          <a:p>
            <a:pPr lvl="1"/>
            <a:r>
              <a:rPr lang="fr-FR" dirty="0"/>
              <a:t>De développer la pellicule</a:t>
            </a:r>
          </a:p>
          <a:p>
            <a:pPr lvl="1"/>
            <a:r>
              <a:rPr lang="fr-FR" dirty="0"/>
              <a:t>De faire un tirage à partir du négatif (ou de son scan)</a:t>
            </a:r>
          </a:p>
          <a:p>
            <a:r>
              <a:rPr lang="fr-FR" dirty="0"/>
              <a:t>Mais en alternative, il est possible de rajouter du grain à ses photos numériques. La méthode présentée permet de le faire de façon efficace.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852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2A78-5770-489A-8CAC-5E3C127B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F463BE-2365-4997-B98D-DA5267113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/>
              <a:t> Reference site web ressource argentiques</a:t>
            </a:r>
          </a:p>
          <a:p>
            <a:pPr marL="914400" lvl="2" indent="0">
              <a:buNone/>
            </a:pPr>
            <a:r>
              <a:rPr lang="fr-FR" dirty="0"/>
              <a:t>Free Film Assets — Film Composite - Tools and Assets for </a:t>
            </a:r>
            <a:r>
              <a:rPr lang="fr-FR" dirty="0" err="1"/>
              <a:t>Video</a:t>
            </a:r>
            <a:r>
              <a:rPr lang="fr-FR" dirty="0"/>
              <a:t> Editors</a:t>
            </a:r>
            <a:br>
              <a:rPr lang="fr-FR" dirty="0"/>
            </a:br>
            <a:r>
              <a:rPr lang="fr-FR" dirty="0">
                <a:hlinkClick r:id="rId2"/>
              </a:rPr>
              <a:t>https://www.filmcomposite.com/free-film-assets</a:t>
            </a:r>
            <a:endParaRPr lang="fr-FR" dirty="0"/>
          </a:p>
          <a:p>
            <a:pPr lvl="1"/>
            <a:r>
              <a:rPr lang="fr-FR" dirty="0"/>
              <a:t>Référence forum de discussion : </a:t>
            </a:r>
          </a:p>
          <a:p>
            <a:pPr marL="914400" lvl="2" indent="0">
              <a:buNone/>
            </a:pPr>
            <a:r>
              <a:rPr lang="fr-FR" dirty="0"/>
              <a:t>How to </a:t>
            </a:r>
            <a:r>
              <a:rPr lang="fr-FR" dirty="0" err="1"/>
              <a:t>make</a:t>
            </a:r>
            <a:r>
              <a:rPr lang="fr-FR" dirty="0"/>
              <a:t> an image </a:t>
            </a:r>
            <a:r>
              <a:rPr lang="fr-FR" dirty="0" err="1"/>
              <a:t>consisting</a:t>
            </a:r>
            <a:r>
              <a:rPr lang="fr-FR" dirty="0"/>
              <a:t> of film grains (</a:t>
            </a:r>
            <a:r>
              <a:rPr lang="fr-FR" dirty="0" err="1"/>
              <a:t>using</a:t>
            </a:r>
            <a:r>
              <a:rPr lang="fr-FR" dirty="0"/>
              <a:t> </a:t>
            </a:r>
            <a:r>
              <a:rPr lang="fr-FR" dirty="0" err="1"/>
              <a:t>Affinity</a:t>
            </a:r>
            <a:r>
              <a:rPr lang="fr-FR" dirty="0"/>
              <a:t> Photo)? - </a:t>
            </a:r>
            <a:r>
              <a:rPr lang="fr-FR" dirty="0" err="1"/>
              <a:t>Affinity</a:t>
            </a:r>
            <a:r>
              <a:rPr lang="fr-FR" dirty="0"/>
              <a:t> on Desktop Questions (Mac and Windows) - </a:t>
            </a:r>
            <a:r>
              <a:rPr lang="fr-FR" dirty="0" err="1"/>
              <a:t>Affinity</a:t>
            </a:r>
            <a:r>
              <a:rPr lang="fr-FR" dirty="0"/>
              <a:t> | Forum (serif.com)</a:t>
            </a:r>
          </a:p>
          <a:p>
            <a:pPr marL="914400" lvl="2" indent="0">
              <a:buNone/>
            </a:pPr>
            <a:r>
              <a:rPr lang="fr-FR" dirty="0">
                <a:hlinkClick r:id="rId3"/>
              </a:rPr>
              <a:t>https://forum.affinity.serif.com/index.php?/topic/146276-how-to-make-an-image-consisting-of-film-grains-using-affinity-photo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453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941</Words>
  <Application>Microsoft Office PowerPoint</Application>
  <PresentationFormat>Grand écran</PresentationFormat>
  <Paragraphs>118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Thème Office</vt:lpstr>
      <vt:lpstr>Ajouter du grain à ses photos numériques</vt:lpstr>
      <vt:lpstr>Exemple</vt:lpstr>
      <vt:lpstr>Motivations</vt:lpstr>
      <vt:lpstr>Parti pris esthétique et expressif </vt:lpstr>
      <vt:lpstr>Genre photographique : Photographie de vieux trucs</vt:lpstr>
      <vt:lpstr>Faire « à la manière de »</vt:lpstr>
      <vt:lpstr>Faussaire</vt:lpstr>
      <vt:lpstr>Homogénéiser une série de photo</vt:lpstr>
      <vt:lpstr>Préparer un négatif pour tirage contact</vt:lpstr>
      <vt:lpstr>Méthodes d’ajout de grain argentique</vt:lpstr>
      <vt:lpstr>Méthodes à la disposition du photographe - Retoucheur</vt:lpstr>
      <vt:lpstr>Images de grain argentique</vt:lpstr>
      <vt:lpstr>Methode de superposition, exemple Affinity Photo</vt:lpstr>
      <vt:lpstr>Methode de superposition, exemple Affinity Photo</vt:lpstr>
      <vt:lpstr>Méthode de superposition</vt:lpstr>
      <vt:lpstr>Et voila</vt:lpstr>
      <vt:lpstr>Démo</vt:lpstr>
      <vt:lpstr>Conclusion 1</vt:lpstr>
      <vt:lpstr>Conclusion 2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magsebetmax magsebetmax</dc:creator>
  <cp:lastModifiedBy>magsebetmax magsebetmax</cp:lastModifiedBy>
  <cp:revision>18</cp:revision>
  <dcterms:created xsi:type="dcterms:W3CDTF">2021-09-08T21:48:59Z</dcterms:created>
  <dcterms:modified xsi:type="dcterms:W3CDTF">2021-09-13T21:23:32Z</dcterms:modified>
</cp:coreProperties>
</file>